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4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0" autoAdjust="0"/>
    <p:restoredTop sz="94660"/>
  </p:normalViewPr>
  <p:slideViewPr>
    <p:cSldViewPr>
      <p:cViewPr varScale="1">
        <p:scale>
          <a:sx n="74" d="100"/>
          <a:sy n="74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microsoft.com/office/2007/relationships/hdphoto" Target="../media/hdphoto7.wdp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И надо ли оно Лицею 35?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060848"/>
            <a:ext cx="4310856" cy="1008360"/>
          </a:xfrm>
        </p:spPr>
        <p:txBody>
          <a:bodyPr/>
          <a:lstStyle/>
          <a:p>
            <a:r>
              <a:rPr lang="ru-RU" dirty="0" smtClean="0"/>
              <a:t>Что Такое Ученическое   самоуправление?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4" t="-228" r="4545" b="13920"/>
          <a:stretch/>
        </p:blipFill>
        <p:spPr>
          <a:xfrm>
            <a:off x="2339752" y="3760741"/>
            <a:ext cx="4386242" cy="276717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343176" cy="175738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0648"/>
            <a:ext cx="3253230" cy="182994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893" r="6225"/>
          <a:stretch/>
        </p:blipFill>
        <p:spPr>
          <a:xfrm>
            <a:off x="6870010" y="260648"/>
            <a:ext cx="2038559" cy="19558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0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spc="0" dirty="0" smtClean="0">
                <a:effectLst>
                  <a:reflection blurRad="6350" stA="50000" endA="300" endPos="50000" dist="60007" dir="5400000" sy="-100000" algn="bl" rotWithShape="0"/>
                </a:effectLst>
                <a:latin typeface="+mj-lt"/>
              </a:rPr>
              <a:t>Это некая форма реализации прав обучающихся на участие в жизни образовательной системы учреждения (Лицея).</a:t>
            </a:r>
            <a:endParaRPr lang="ru-RU" sz="3600" spc="0" dirty="0">
              <a:effectLst>
                <a:reflection blurRad="6350" stA="50000" endA="300" endPos="50000" dist="60007" dir="5400000" sy="-100000" algn="bl" rotWithShape="0"/>
              </a:effectLst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Ученическое самоуправление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6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tint val="95000"/>
              </a:schemeClr>
              <a:schemeClr val="bg2">
                <a:shade val="2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7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spc="0" dirty="0" smtClean="0">
                <a:effectLst>
                  <a:reflection blurRad="6350" stA="50000" endA="300" endPos="50000" dist="60007" dir="5400000" sy="-100000" algn="bl" rotWithShape="0"/>
                </a:effectLst>
                <a:latin typeface="+mj-lt"/>
              </a:rPr>
              <a:t>С 2016 года наше образовательной учреждение получает статус «лицей». В связи с этим прогрессируют образовательные и воспитательные стандарты. Ученическое самоуправление – неотъемлемая часть современного учреждения. Оно воспитывает в учениках личностные лидерские качества,  коллективный дух и ответственность. </a:t>
            </a:r>
            <a:endParaRPr lang="ru-RU" sz="2800" spc="0" dirty="0">
              <a:effectLst>
                <a:reflection blurRad="6350" stA="50000" endA="300" endPos="50000" dist="60007" dir="5400000" sy="-100000" algn="bl" rotWithShape="0"/>
              </a:effectLst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Самоуправления Лицея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08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b="1" dirty="0" smtClean="0"/>
              <a:t>МБОУ Лицей №35</a:t>
            </a:r>
            <a:endParaRPr lang="ru-RU" sz="2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65400" y="2492896"/>
            <a:ext cx="4013200" cy="504304"/>
          </a:xfrm>
        </p:spPr>
        <p:txBody>
          <a:bodyPr>
            <a:noAutofit/>
          </a:bodyPr>
          <a:lstStyle/>
          <a:p>
            <a:r>
              <a:rPr lang="ru-RU" sz="2200" dirty="0" smtClean="0"/>
              <a:t>Органы Самоуправления 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4517" y="524677"/>
            <a:ext cx="2688296" cy="20162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42982" y="481036"/>
            <a:ext cx="2538861" cy="190414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 rot="5400000">
            <a:off x="3563888" y="-340377"/>
            <a:ext cx="2016224" cy="3024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7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ü"/>
            </a:pPr>
            <a:r>
              <a:rPr lang="ru-RU" sz="28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Ученическое самоуправление состоит их двух органов власти: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8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Законодательной и Исполнительной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8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Председателем Ученического самоуправления является Президент Школы.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8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Председателем Исполнительной системы является Премьер Министр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ru-RU" sz="28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Законодательная система состоит из Парламента и Классного Самоуправления</a:t>
            </a:r>
            <a:endParaRPr lang="ru-RU" sz="2800" dirty="0">
              <a:effectLst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и 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9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3768" y="22029"/>
            <a:ext cx="4114800" cy="767680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 smtClean="0"/>
              <a:t>Модель Ученического Самоуправления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279313"/>
            <a:ext cx="2664296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Президент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8879" y="1914244"/>
            <a:ext cx="2880320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Премьер-министр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2492896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МВД</a:t>
            </a:r>
            <a:endParaRPr lang="ru-RU" sz="2000" b="1" dirty="0"/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 rot="16200000" flipH="1">
            <a:off x="-900330" y="4074205"/>
            <a:ext cx="4044437" cy="588609"/>
          </a:xfrm>
          <a:prstGeom prst="bentConnector2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12" name="Соединительная линия уступом 11"/>
          <p:cNvCxnSpPr>
            <a:stCxn id="4" idx="1"/>
          </p:cNvCxnSpPr>
          <p:nvPr/>
        </p:nvCxnSpPr>
        <p:spPr>
          <a:xfrm rot="10800000" flipV="1">
            <a:off x="1393502" y="1495336"/>
            <a:ext cx="1954362" cy="418907"/>
          </a:xfrm>
          <a:prstGeom prst="bentConnector3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14" name="Соединительная линия уступом 13"/>
          <p:cNvCxnSpPr>
            <a:stCxn id="4" idx="3"/>
          </p:cNvCxnSpPr>
          <p:nvPr/>
        </p:nvCxnSpPr>
        <p:spPr>
          <a:xfrm>
            <a:off x="6012160" y="1495337"/>
            <a:ext cx="2016224" cy="418907"/>
          </a:xfrm>
          <a:prstGeom prst="bentConnector3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20272" y="2346292"/>
            <a:ext cx="0" cy="377939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18" name="Прямая соединительная линия 17"/>
          <p:cNvCxnSpPr>
            <a:endCxn id="8" idx="1"/>
          </p:cNvCxnSpPr>
          <p:nvPr/>
        </p:nvCxnSpPr>
        <p:spPr>
          <a:xfrm>
            <a:off x="827583" y="2708920"/>
            <a:ext cx="576065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07292" y="3294385"/>
            <a:ext cx="576065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827583" y="3923655"/>
            <a:ext cx="588610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27583" y="4499719"/>
            <a:ext cx="576778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27583" y="5136579"/>
            <a:ext cx="588610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827583" y="5770052"/>
            <a:ext cx="565919" cy="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416193" y="3077344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МинКульт</a:t>
            </a:r>
            <a:endParaRPr lang="ru-RU" sz="2000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432070" y="3707631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МинОбр</a:t>
            </a:r>
            <a:endParaRPr lang="ru-RU" sz="2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432070" y="4296228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МинСпорт</a:t>
            </a:r>
            <a:endParaRPr lang="ru-RU" sz="20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432070" y="4920555"/>
            <a:ext cx="2493087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МинТруд</a:t>
            </a:r>
            <a:r>
              <a:rPr lang="ru-RU" b="1" dirty="0" smtClean="0"/>
              <a:t> и Экологии</a:t>
            </a:r>
            <a:endParaRPr lang="ru-RU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387255" y="5554028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Пресс-центр</a:t>
            </a:r>
            <a:endParaRPr lang="ru-RU" sz="20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1373319" y="6174704"/>
            <a:ext cx="2448272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Редколлегия</a:t>
            </a:r>
            <a:endParaRPr lang="ru-RU" sz="2000" b="1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5508104" y="1914243"/>
            <a:ext cx="2880320" cy="43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Парламент (Дума)</a:t>
            </a:r>
            <a:endParaRPr lang="ru-RU" sz="20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5511552" y="2724230"/>
            <a:ext cx="2880320" cy="56913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Классное самоуправление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2640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Избирается сроком на  1 год, путем тайного голосования учеников с 5 по 11 класс.</a:t>
            </a:r>
          </a:p>
          <a:p>
            <a:r>
              <a:rPr lang="ru-RU" sz="24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С 20.10.2017 </a:t>
            </a:r>
            <a:r>
              <a:rPr lang="ru-RU" sz="2400" dirty="0" err="1" smtClean="0">
                <a:effectLst>
                  <a:reflection blurRad="6350" stA="50000" endA="300" endPos="50000" dist="60007" dir="5400000" sy="-100000" algn="bl" rotWithShape="0"/>
                </a:effectLst>
              </a:rPr>
              <a:t>Геппа</a:t>
            </a:r>
            <a:r>
              <a:rPr lang="ru-RU" sz="2400" dirty="0" smtClean="0">
                <a:effectLst>
                  <a:reflection blurRad="6350" stA="50000" endA="300" endPos="50000" dist="60007" dir="5400000" sy="-100000" algn="bl" rotWithShape="0"/>
                </a:effectLst>
              </a:rPr>
              <a:t> Карина – президент лицея (57%)</a:t>
            </a:r>
            <a:endParaRPr lang="ru-RU" sz="2400" dirty="0">
              <a:effectLst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Президент Лицея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2" r="24327"/>
          <a:stretch/>
        </p:blipFill>
        <p:spPr>
          <a:xfrm>
            <a:off x="6732240" y="3744455"/>
            <a:ext cx="2199460" cy="27077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21" y="3955940"/>
            <a:ext cx="3744416" cy="249627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512" y="4194506"/>
            <a:ext cx="2700299" cy="1800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68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 итогам голосования Премьер-министр – Когтев Данил (41%)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Премьер-министр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387" y="4526597"/>
            <a:ext cx="3168352" cy="211223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2675" y="3783952"/>
            <a:ext cx="3425856" cy="22839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995" y="3212620"/>
            <a:ext cx="2719510" cy="34072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865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СОБЛЮДЕНИЕ ДИСЦИПЛИНЫ</a:t>
            </a:r>
            <a:r>
              <a:rPr lang="en-US" dirty="0" smtClean="0"/>
              <a:t>|</a:t>
            </a:r>
            <a:r>
              <a:rPr lang="ru-RU" dirty="0"/>
              <a:t>К</a:t>
            </a:r>
            <a:r>
              <a:rPr lang="ru-RU" dirty="0" smtClean="0"/>
              <a:t>ОНТРОЛЬ ЗА ДЕЖУРСТВОМ</a:t>
            </a:r>
            <a:r>
              <a:rPr lang="en-US" dirty="0" smtClean="0"/>
              <a:t>|</a:t>
            </a:r>
            <a:r>
              <a:rPr lang="ru-RU" dirty="0" smtClean="0"/>
              <a:t>КОНТРОЛЬ </a:t>
            </a:r>
            <a:r>
              <a:rPr lang="ru-RU" dirty="0"/>
              <a:t>Т</a:t>
            </a:r>
            <a:r>
              <a:rPr lang="ru-RU" dirty="0" smtClean="0"/>
              <a:t>РУДОВОЙ ПРАКТИКИ</a:t>
            </a:r>
            <a:r>
              <a:rPr lang="en-US" dirty="0" smtClean="0"/>
              <a:t>|</a:t>
            </a:r>
            <a:r>
              <a:rPr lang="ru-RU" dirty="0" smtClean="0"/>
              <a:t>РЕЙДЫ</a:t>
            </a:r>
            <a:endParaRPr lang="en-US" dirty="0" smtClean="0"/>
          </a:p>
          <a:p>
            <a:r>
              <a:rPr lang="ru-RU" dirty="0" smtClean="0"/>
              <a:t>Председатель: </a:t>
            </a:r>
            <a:r>
              <a:rPr lang="ru-RU" dirty="0" err="1" smtClean="0"/>
              <a:t>Балафендиев</a:t>
            </a:r>
            <a:r>
              <a:rPr lang="ru-RU" dirty="0" smtClean="0"/>
              <a:t> Бала-Эфенди (10 Б)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внутренних дел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4021718"/>
            <a:ext cx="3299859" cy="247489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861" y="4810252"/>
            <a:ext cx="2371734" cy="1778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5" t="3434" r="22217" b="41534"/>
          <a:stretch/>
        </p:blipFill>
        <p:spPr>
          <a:xfrm>
            <a:off x="323528" y="3284983"/>
            <a:ext cx="2404249" cy="330774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85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КУЛЬТ-МАСС ПРОЕКТЫ</a:t>
            </a:r>
            <a:r>
              <a:rPr lang="en-US" dirty="0" smtClean="0"/>
              <a:t>|</a:t>
            </a:r>
            <a:r>
              <a:rPr lang="ru-RU" dirty="0" smtClean="0"/>
              <a:t>КОНСУЛЬТАЦИЯ В ПОДГОТОВКЕ К КОНКУРСАМ</a:t>
            </a:r>
            <a:r>
              <a:rPr lang="en-US" dirty="0" smtClean="0"/>
              <a:t>|</a:t>
            </a:r>
            <a:r>
              <a:rPr lang="ru-RU" dirty="0" smtClean="0"/>
              <a:t>ТЕХ.ОСНАЩЕНИЕ МЕРОПРИЯТИЙ</a:t>
            </a:r>
            <a:r>
              <a:rPr lang="en-US" dirty="0" smtClean="0"/>
              <a:t>|</a:t>
            </a:r>
            <a:r>
              <a:rPr lang="ru-RU" dirty="0" smtClean="0"/>
              <a:t>КОНЦЕРТ</a:t>
            </a:r>
            <a:r>
              <a:rPr lang="en-US" dirty="0" smtClean="0"/>
              <a:t>|</a:t>
            </a:r>
            <a:r>
              <a:rPr lang="ru-RU" dirty="0" smtClean="0"/>
              <a:t>ДИСКОТКИ</a:t>
            </a:r>
          </a:p>
          <a:p>
            <a:r>
              <a:rPr lang="ru-RU" dirty="0" smtClean="0"/>
              <a:t>Председатель: Ильина Анна (11 Б)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Культуры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1" r="27976" b="16604"/>
          <a:stretch/>
        </p:blipFill>
        <p:spPr>
          <a:xfrm>
            <a:off x="6300192" y="3813644"/>
            <a:ext cx="2728811" cy="28299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736894"/>
            <a:ext cx="2880320" cy="19202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05094"/>
            <a:ext cx="2627346" cy="328498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906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СПОРТИВНЫЕ ПРОЕКТЫ</a:t>
            </a:r>
            <a:r>
              <a:rPr lang="en-US" dirty="0" smtClean="0"/>
              <a:t>|</a:t>
            </a:r>
            <a:r>
              <a:rPr lang="ru-RU" dirty="0" smtClean="0"/>
              <a:t>СПОРТ-МАССОВЫЕ МЕРОПРИЯТИЯ</a:t>
            </a:r>
            <a:r>
              <a:rPr lang="en-US" dirty="0" smtClean="0"/>
              <a:t>|</a:t>
            </a:r>
            <a:r>
              <a:rPr lang="ru-RU" dirty="0" smtClean="0"/>
              <a:t>СОРЕВНОВАНИЯ</a:t>
            </a:r>
            <a:r>
              <a:rPr lang="en-US" dirty="0" smtClean="0"/>
              <a:t>|</a:t>
            </a:r>
            <a:r>
              <a:rPr lang="ru-RU" dirty="0" smtClean="0"/>
              <a:t>ТРЕНИРОВКИ</a:t>
            </a:r>
            <a:r>
              <a:rPr lang="en-US" dirty="0" smtClean="0"/>
              <a:t>|</a:t>
            </a:r>
            <a:r>
              <a:rPr lang="ru-RU" dirty="0" err="1" smtClean="0"/>
              <a:t>ПОДГОТОВкА</a:t>
            </a:r>
            <a:r>
              <a:rPr lang="ru-RU" dirty="0" smtClean="0"/>
              <a:t> К ГОРОДСКИМ СОРЕВНОВАНИЯМ</a:t>
            </a:r>
          </a:p>
          <a:p>
            <a:r>
              <a:rPr lang="ru-RU" dirty="0" smtClean="0"/>
              <a:t>Председатель: </a:t>
            </a:r>
            <a:r>
              <a:rPr lang="ru-RU" dirty="0" err="1" smtClean="0"/>
              <a:t>Мубаракшин</a:t>
            </a:r>
            <a:r>
              <a:rPr lang="ru-RU" dirty="0" smtClean="0"/>
              <a:t> Ренат (10 Б)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Спорта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360" y="3470369"/>
            <a:ext cx="1973565" cy="26396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3" t="19631" r="19909" b="19058"/>
          <a:stretch/>
        </p:blipFill>
        <p:spPr>
          <a:xfrm>
            <a:off x="251520" y="3501008"/>
            <a:ext cx="1964681" cy="26090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9" b="18322"/>
          <a:stretch/>
        </p:blipFill>
        <p:spPr>
          <a:xfrm>
            <a:off x="2411760" y="4147324"/>
            <a:ext cx="4147309" cy="19627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194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УЧЕБНОЕ НАПРАВЛЕНИЕ ОУС</a:t>
            </a:r>
            <a:r>
              <a:rPr lang="en-US" dirty="0" smtClean="0"/>
              <a:t>|</a:t>
            </a:r>
            <a:r>
              <a:rPr lang="ru-RU" dirty="0" smtClean="0"/>
              <a:t>КРЕЙД ПО УСПЕВАЕМОСТИ КЛАССОВ</a:t>
            </a:r>
            <a:r>
              <a:rPr lang="en-US" dirty="0" smtClean="0"/>
              <a:t>|</a:t>
            </a:r>
            <a:r>
              <a:rPr lang="ru-RU" dirty="0" smtClean="0"/>
              <a:t>ОЛИМПИАДЫ</a:t>
            </a:r>
            <a:r>
              <a:rPr lang="en-US" dirty="0" smtClean="0"/>
              <a:t>|</a:t>
            </a:r>
            <a:r>
              <a:rPr lang="ru-RU" dirty="0" smtClean="0"/>
              <a:t>ВИКТОРИНЫ</a:t>
            </a:r>
            <a:r>
              <a:rPr lang="en-US" dirty="0" smtClean="0"/>
              <a:t>|</a:t>
            </a:r>
            <a:r>
              <a:rPr lang="ru-RU" dirty="0" smtClean="0"/>
              <a:t>ПРЕДМЕТНЫЕ НЕДЕЛИ</a:t>
            </a:r>
            <a:endParaRPr lang="ru-RU" dirty="0"/>
          </a:p>
          <a:p>
            <a:r>
              <a:rPr lang="ru-RU" dirty="0" smtClean="0"/>
              <a:t>Председатель: </a:t>
            </a:r>
            <a:r>
              <a:rPr lang="ru-RU" dirty="0" err="1" smtClean="0"/>
              <a:t>Тахафутдинов</a:t>
            </a:r>
            <a:r>
              <a:rPr lang="ru-RU" dirty="0" smtClean="0"/>
              <a:t> Артур (10 Б)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образования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5" t="8524" r="23637" b="3182"/>
          <a:stretch/>
        </p:blipFill>
        <p:spPr>
          <a:xfrm>
            <a:off x="395536" y="3723130"/>
            <a:ext cx="1950756" cy="288162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-624" r="17434" b="624"/>
          <a:stretch/>
        </p:blipFill>
        <p:spPr>
          <a:xfrm>
            <a:off x="6458152" y="4204831"/>
            <a:ext cx="2584376" cy="23999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243422"/>
            <a:ext cx="3542006" cy="236133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52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ПРОЕКТЫ ПО ОЗЕЛЕНЕНИЮ</a:t>
            </a:r>
            <a:r>
              <a:rPr lang="en-US" dirty="0" smtClean="0"/>
              <a:t>|</a:t>
            </a:r>
            <a:r>
              <a:rPr lang="ru-RU" dirty="0" smtClean="0"/>
              <a:t>СУББОТНИКИ</a:t>
            </a:r>
            <a:r>
              <a:rPr lang="en-US" dirty="0" smtClean="0"/>
              <a:t>|</a:t>
            </a:r>
            <a:r>
              <a:rPr lang="ru-RU" dirty="0" smtClean="0"/>
              <a:t>КОНТРОЛЬ КАЧЕСТВА РАБОТЫ ОУС</a:t>
            </a:r>
            <a:r>
              <a:rPr lang="en-US" dirty="0" smtClean="0"/>
              <a:t>|</a:t>
            </a:r>
            <a:r>
              <a:rPr lang="ru-RU" dirty="0" smtClean="0"/>
              <a:t>РЕШЕНИЕ КОФЛИКТНЫХ СИТУАЦИЙ </a:t>
            </a:r>
          </a:p>
          <a:p>
            <a:r>
              <a:rPr lang="ru-RU" dirty="0" smtClean="0"/>
              <a:t>Председатель: </a:t>
            </a:r>
            <a:r>
              <a:rPr lang="ru-RU" dirty="0" err="1" smtClean="0"/>
              <a:t>Газизова</a:t>
            </a:r>
            <a:r>
              <a:rPr lang="ru-RU" dirty="0" smtClean="0"/>
              <a:t> Эльвира (8 А)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труда и экологии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0" t="33522" r="32389" b="1"/>
          <a:stretch/>
        </p:blipFill>
        <p:spPr>
          <a:xfrm>
            <a:off x="467545" y="3501008"/>
            <a:ext cx="2570582" cy="30689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7" y="3705884"/>
            <a:ext cx="2320253" cy="281693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4" t="5500" r="18133"/>
          <a:stretch/>
        </p:blipFill>
        <p:spPr>
          <a:xfrm>
            <a:off x="3275856" y="4108002"/>
            <a:ext cx="2880320" cy="24148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458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ИНФОРМАЦИОННОЕ ОБЕСПЕЧЕНИЕ</a:t>
            </a:r>
            <a:r>
              <a:rPr lang="en-US" dirty="0" smtClean="0"/>
              <a:t>|INSTAGRAM|</a:t>
            </a:r>
            <a:r>
              <a:rPr lang="ru-RU" dirty="0" smtClean="0"/>
              <a:t>СТРАНИЦА </a:t>
            </a:r>
            <a:r>
              <a:rPr lang="en-US" dirty="0" smtClean="0"/>
              <a:t>VK.COM|YOUTUBE </a:t>
            </a:r>
            <a:r>
              <a:rPr lang="ru-RU" dirty="0" smtClean="0"/>
              <a:t>КАНАЛ</a:t>
            </a:r>
            <a:r>
              <a:rPr lang="en-US" dirty="0" smtClean="0"/>
              <a:t>|</a:t>
            </a:r>
            <a:r>
              <a:rPr lang="ru-RU" dirty="0" smtClean="0"/>
              <a:t>ПРОЕКТЫ В СОЦ.СЕТЯХ</a:t>
            </a:r>
          </a:p>
          <a:p>
            <a:r>
              <a:rPr lang="ru-RU" dirty="0" smtClean="0"/>
              <a:t>Председатель: </a:t>
            </a:r>
            <a:r>
              <a:rPr lang="ru-RU" dirty="0" err="1" smtClean="0"/>
              <a:t>Шахмаметьева</a:t>
            </a:r>
            <a:r>
              <a:rPr lang="ru-RU" dirty="0" smtClean="0"/>
              <a:t> Вилена (11 Б)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Пресс-Центр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12797"/>
            <a:ext cx="2304256" cy="307234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34" y="3445795"/>
            <a:ext cx="1872208" cy="33283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064" y="3348614"/>
            <a:ext cx="1944216" cy="34563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412794"/>
            <a:ext cx="1890771" cy="33613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799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СТЕНАЗЕТЫ</a:t>
            </a:r>
            <a:r>
              <a:rPr lang="en-US" dirty="0" smtClean="0"/>
              <a:t>|</a:t>
            </a:r>
            <a:r>
              <a:rPr lang="ru-RU" dirty="0" smtClean="0"/>
              <a:t>ДЕКОРАЦИИ</a:t>
            </a:r>
            <a:r>
              <a:rPr lang="en-US" dirty="0" smtClean="0"/>
              <a:t>|POWERPOINT|PHOTOSHOP|</a:t>
            </a:r>
            <a:r>
              <a:rPr lang="ru-RU" dirty="0" smtClean="0"/>
              <a:t>СОЗДАНИЕ МАКЕТОВ И ДИЗАЙНА</a:t>
            </a:r>
            <a:r>
              <a:rPr lang="en-US" dirty="0" smtClean="0"/>
              <a:t>|</a:t>
            </a:r>
            <a:r>
              <a:rPr lang="ru-RU" dirty="0" smtClean="0"/>
              <a:t>ДЕКОРОТИВНО-ПРИКЛАДНА ДЕЯТЕЛЬНОСТЬ</a:t>
            </a:r>
          </a:p>
          <a:p>
            <a:r>
              <a:rPr lang="ru-RU" dirty="0" smtClean="0"/>
              <a:t>Председатель: Кравченко Анастасия (8 А)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Редколлегия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1" t="19432" r="28939"/>
          <a:stretch/>
        </p:blipFill>
        <p:spPr>
          <a:xfrm>
            <a:off x="323528" y="3711486"/>
            <a:ext cx="2232248" cy="2856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2" t="-1383" r="31136" b="10226"/>
          <a:stretch/>
        </p:blipFill>
        <p:spPr>
          <a:xfrm rot="16200000">
            <a:off x="3346731" y="4190881"/>
            <a:ext cx="1946483" cy="280831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5"/>
          <a:stretch/>
        </p:blipFill>
        <p:spPr>
          <a:xfrm rot="5400000">
            <a:off x="5873307" y="3627357"/>
            <a:ext cx="3113167" cy="28354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70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МЫ ПРОВЕЛИ И ОРГАНИЗОВАЛИ НЕСКОЛЬКО КРУПНЫХ ГОРОДСКИХ И ЛИЦЕЙСКИХ МЕРОПРИЯТИЙ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 2017 год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1" b="-1"/>
          <a:stretch/>
        </p:blipFill>
        <p:spPr>
          <a:xfrm>
            <a:off x="6880666" y="3290016"/>
            <a:ext cx="1897512" cy="148896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132937"/>
            <a:ext cx="4082761" cy="30620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"/>
          <a:stretch/>
        </p:blipFill>
        <p:spPr>
          <a:xfrm>
            <a:off x="258979" y="4898633"/>
            <a:ext cx="2160362" cy="12963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666" y="5008347"/>
            <a:ext cx="2109618" cy="118666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87364"/>
            <a:ext cx="2136000" cy="12015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245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648536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effectLst>
                  <a:reflection blurRad="6350" stA="55000" endA="300" endPos="45500" dir="5400000" sy="-100000" algn="bl" rotWithShape="0"/>
                </a:effectLst>
              </a:rPr>
              <a:t>….только начало</a:t>
            </a:r>
          </a:p>
          <a:p>
            <a:pPr algn="l"/>
            <a:r>
              <a:rPr lang="ru-RU" sz="3600" dirty="0" smtClean="0">
                <a:effectLst>
                  <a:reflection blurRad="6350" stA="55000" endA="300" endPos="45500" dir="5400000" sy="-100000" algn="bl" rotWithShape="0"/>
                </a:effectLst>
              </a:rPr>
              <a:t>УСЛ – Ученическое самоуправление лицея 35! </a:t>
            </a:r>
          </a:p>
          <a:p>
            <a:pPr algn="l"/>
            <a:r>
              <a:rPr lang="ru-RU" sz="3600" dirty="0" smtClean="0">
                <a:effectLst>
                  <a:reflection blurRad="6350" stA="55000" endA="300" endPos="45500" dir="5400000" sy="-100000" algn="bl" rotWithShape="0"/>
                </a:effectLst>
              </a:rPr>
              <a:t>Мы – есть!</a:t>
            </a:r>
            <a:endParaRPr lang="ru-RU" sz="36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это все…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429000"/>
            <a:ext cx="4091946" cy="30689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730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148</TotalTime>
  <Words>367</Words>
  <Application>Microsoft Office PowerPoint</Application>
  <PresentationFormat>Экран (4:3)</PresentationFormat>
  <Paragraphs>58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BlackTie</vt:lpstr>
      <vt:lpstr>Что Такое Ученическое   самоуправление?</vt:lpstr>
      <vt:lpstr>Ученическое самоуправление</vt:lpstr>
      <vt:lpstr>Самоуправления Лицея</vt:lpstr>
      <vt:lpstr>Органы Самоуправления </vt:lpstr>
      <vt:lpstr>Структура и модель</vt:lpstr>
      <vt:lpstr>Модель Ученического Самоуправления</vt:lpstr>
      <vt:lpstr>Президент Лицея</vt:lpstr>
      <vt:lpstr>Премьер-министр </vt:lpstr>
      <vt:lpstr>Министерство внутренних дел</vt:lpstr>
      <vt:lpstr>Министерство Культуры</vt:lpstr>
      <vt:lpstr>Министерство Спорта</vt:lpstr>
      <vt:lpstr>Министерство образования</vt:lpstr>
      <vt:lpstr>Министерство труда и экологии</vt:lpstr>
      <vt:lpstr>Пресс-Центр</vt:lpstr>
      <vt:lpstr>Редколлегия</vt:lpstr>
      <vt:lpstr>За 2017 год</vt:lpstr>
      <vt:lpstr>И это все…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Ученическое   самоуправление?</dc:title>
  <dc:creator>AGumerov</dc:creator>
  <cp:lastModifiedBy>AGumerov</cp:lastModifiedBy>
  <cp:revision>15</cp:revision>
  <dcterms:created xsi:type="dcterms:W3CDTF">2017-10-26T11:40:51Z</dcterms:created>
  <dcterms:modified xsi:type="dcterms:W3CDTF">2017-10-26T14:52:11Z</dcterms:modified>
</cp:coreProperties>
</file>